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95" r:id="rId2"/>
  </p:sldMasterIdLst>
  <p:notesMasterIdLst>
    <p:notesMasterId r:id="rId11"/>
  </p:notesMasterIdLst>
  <p:sldIdLst>
    <p:sldId id="264" r:id="rId3"/>
    <p:sldId id="267" r:id="rId4"/>
    <p:sldId id="286" r:id="rId5"/>
    <p:sldId id="278" r:id="rId6"/>
    <p:sldId id="297" r:id="rId7"/>
    <p:sldId id="279" r:id="rId8"/>
    <p:sldId id="270" r:id="rId9"/>
    <p:sldId id="29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2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DCA0A-628F-4E1E-882B-EEB715FDC599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147B4-AFC5-477F-A2DA-798282AAF2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181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2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118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32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229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3267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681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3591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158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941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2778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757947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842374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5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797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41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1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54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721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84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83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A4166-C333-4F59-B229-10BAA6EE9093}" type="datetimeFigureOut">
              <a:rPr lang="ru-RU" smtClean="0"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7E19C0D-7925-4591-BE0B-2BAF00AD94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31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1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76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65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 t="30" b="30"/>
          <a:stretch>
            <a:fillRect/>
          </a:stretch>
        </p:blipFill>
        <p:spPr>
          <a:xfrm>
            <a:off x="0" y="0"/>
            <a:ext cx="12262104" cy="689457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2775" y="2761615"/>
            <a:ext cx="9837511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>
              <a:lnSpc>
                <a:spcPts val="4835"/>
              </a:lnSpc>
              <a:buNone/>
            </a:pPr>
            <a:r>
              <a:rPr lang="ru-RU" sz="4700" dirty="0" smtClean="0">
                <a:solidFill>
                  <a:srgbClr val="FFFDFC"/>
                </a:solidFill>
              </a:rPr>
              <a:t>ЕДИНСТВО СЛОВА И ДЕЛА</a:t>
            </a:r>
            <a:endParaRPr lang="en-US" sz="4700" dirty="0"/>
          </a:p>
        </p:txBody>
      </p:sp>
    </p:spTree>
    <p:extLst>
      <p:ext uri="{BB962C8B-B14F-4D97-AF65-F5344CB8AC3E}">
        <p14:creationId xmlns:p14="http://schemas.microsoft.com/office/powerpoint/2010/main" val="153689960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" y="173559"/>
            <a:ext cx="11669486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i="1" dirty="0"/>
              <a:t>Принцип единства слова и дела </a:t>
            </a:r>
            <a:r>
              <a:rPr lang="ru-RU" dirty="0"/>
              <a:t>— это принцип, который предполагает безоговорочное совпадение декларированного и практически осуществлённого. Он может относиться к разным сферам: философии, этике, политике или воспитанию.</a:t>
            </a:r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800" y="1223222"/>
            <a:ext cx="11669486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Arial" panose="020B0604020202020204" pitchFamily="34" charset="0"/>
              </a:rPr>
              <a:t>Суть принципа — моральная надёжность человека: являются ли его заверения и обещания действительным выражением мыслей и намерений, можно ли на человека положиться, особенно в трудных обстоятельствах.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2272885"/>
            <a:ext cx="11669486" cy="4247317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i="1" dirty="0">
                <a:latin typeface="Arial" panose="020B0604020202020204" pitchFamily="34" charset="0"/>
              </a:rPr>
              <a:t>В философии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" panose="020B0604020202020204" pitchFamily="34" charset="0"/>
              </a:rPr>
              <a:t>Платон </a:t>
            </a:r>
            <a:r>
              <a:rPr lang="ru-RU" altLang="ru-RU" dirty="0">
                <a:latin typeface="Arial" panose="020B0604020202020204" pitchFamily="34" charset="0"/>
              </a:rPr>
              <a:t>отмечал: «Всякое слово ничтожно, когда не увенчано делом, всякое дело должно быть воплощением слов».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" panose="020B0604020202020204" pitchFamily="34" charset="0"/>
              </a:rPr>
              <a:t>Николай </a:t>
            </a:r>
            <a:r>
              <a:rPr lang="ru-RU" altLang="ru-RU" dirty="0">
                <a:latin typeface="Arial" panose="020B0604020202020204" pitchFamily="34" charset="0"/>
              </a:rPr>
              <a:t>Добролюбов рассматривал единство слова и дела как идейно-практическое единство личности. Учёный считал, что человек должен переносить теоретические взгляды и убеждения в сферу практической деятельности.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i="1" dirty="0" smtClean="0">
                <a:latin typeface="Arial" panose="020B0604020202020204" pitchFamily="34" charset="0"/>
              </a:rPr>
              <a:t>В </a:t>
            </a:r>
            <a:r>
              <a:rPr lang="ru-RU" altLang="ru-RU" i="1" dirty="0">
                <a:latin typeface="Arial" panose="020B0604020202020204" pitchFamily="34" charset="0"/>
              </a:rPr>
              <a:t>этике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" panose="020B0604020202020204" pitchFamily="34" charset="0"/>
              </a:rPr>
              <a:t>Принцип </a:t>
            </a:r>
            <a:r>
              <a:rPr lang="ru-RU" altLang="ru-RU" dirty="0">
                <a:latin typeface="Arial" panose="020B0604020202020204" pitchFamily="34" charset="0"/>
              </a:rPr>
              <a:t>обобщённо выражает общечеловеческую нравственную норму — моральное требование верности слову. В отношении к личности он выражается в требовании честности, порядочности, стойкости в исполнении долга. </a:t>
            </a:r>
            <a:endParaRPr lang="ru-RU" altLang="ru-RU" dirty="0" smtClean="0">
              <a:latin typeface="Arial" panose="020B0604020202020204" pitchFamily="34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" panose="020B0604020202020204" pitchFamily="34" charset="0"/>
              </a:rPr>
              <a:t>Без </a:t>
            </a:r>
            <a:r>
              <a:rPr lang="ru-RU" altLang="ru-RU" dirty="0">
                <a:latin typeface="Arial" panose="020B0604020202020204" pitchFamily="34" charset="0"/>
              </a:rPr>
              <a:t>устойчивых убеждений личности, без активных начал её сознания и деятельности невозможно реальное совпадение слова и поведения. Осознание человеком своих прав и обязанностей, своего места и роли в жизни, ответственности перед другими людьми — базовая основа того, что за словами последуют добрые дела.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47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" y="173559"/>
            <a:ext cx="11669486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i="1" dirty="0"/>
              <a:t>Принцип единства слова и дела </a:t>
            </a:r>
            <a:r>
              <a:rPr lang="ru-RU" dirty="0"/>
              <a:t>— это принцип, который предполагает безоговорочное совпадение декларированного и практически осуществлённого. Он может относиться к разным сферам: философии, этике, политике или воспитанию.</a:t>
            </a:r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800" y="1223222"/>
            <a:ext cx="11669486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Arial" panose="020B0604020202020204" pitchFamily="34" charset="0"/>
              </a:rPr>
              <a:t>Суть принципа — моральная надёжность человека: являются ли его заверения и обещания действительным выражением мыслей и намерений, можно ли на человека положиться, особенно в трудных обстоятельствах.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2374368"/>
            <a:ext cx="11669486" cy="3970318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i="1" dirty="0" smtClean="0">
                <a:latin typeface="Arial" panose="020B0604020202020204" pitchFamily="34" charset="0"/>
              </a:rPr>
              <a:t>В </a:t>
            </a:r>
            <a:r>
              <a:rPr lang="ru-RU" altLang="ru-RU" i="1" dirty="0">
                <a:latin typeface="Arial" panose="020B0604020202020204" pitchFamily="34" charset="0"/>
              </a:rPr>
              <a:t>политике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" panose="020B0604020202020204" pitchFamily="34" charset="0"/>
              </a:rPr>
              <a:t>Принцип </a:t>
            </a:r>
            <a:r>
              <a:rPr lang="ru-RU" altLang="ru-RU" dirty="0">
                <a:latin typeface="Arial" panose="020B0604020202020204" pitchFamily="34" charset="0"/>
              </a:rPr>
              <a:t>означает, что громкие слова не должны расходиться с делами. Например, политики и государственные деятели должны не подменять реальные дела лозунгами, а быть примером подлинной ответственности и гражданской </a:t>
            </a:r>
            <a:r>
              <a:rPr lang="ru-RU" altLang="ru-RU" dirty="0" smtClean="0">
                <a:latin typeface="Arial" panose="020B0604020202020204" pitchFamily="34" charset="0"/>
              </a:rPr>
              <a:t>зрелости.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" panose="020B0604020202020204" pitchFamily="34" charset="0"/>
              </a:rPr>
              <a:t>Важно</a:t>
            </a:r>
            <a:r>
              <a:rPr lang="ru-RU" altLang="ru-RU" dirty="0">
                <a:latin typeface="Arial" panose="020B0604020202020204" pitchFamily="34" charset="0"/>
              </a:rPr>
              <a:t>, чтобы планы развития государства разрабатывались во властных структурах, а претворялись в жизнь на местах — непосредственно </a:t>
            </a:r>
            <a:r>
              <a:rPr lang="ru-RU" altLang="ru-RU" dirty="0" smtClean="0">
                <a:latin typeface="Arial" panose="020B0604020202020204" pitchFamily="34" charset="0"/>
              </a:rPr>
              <a:t>народом.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i="1" dirty="0" smtClean="0">
                <a:latin typeface="Arial" panose="020B0604020202020204" pitchFamily="34" charset="0"/>
              </a:rPr>
              <a:t>В </a:t>
            </a:r>
            <a:r>
              <a:rPr lang="ru-RU" altLang="ru-RU" i="1" dirty="0">
                <a:latin typeface="Arial" panose="020B0604020202020204" pitchFamily="34" charset="0"/>
              </a:rPr>
              <a:t>воспитании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" panose="020B0604020202020204" pitchFamily="34" charset="0"/>
              </a:rPr>
              <a:t>Принцип </a:t>
            </a:r>
            <a:r>
              <a:rPr lang="ru-RU" altLang="ru-RU" dirty="0">
                <a:latin typeface="Arial" panose="020B0604020202020204" pitchFamily="34" charset="0"/>
              </a:rPr>
              <a:t>означает, что слова участников воспитательного процесса не должны расходиться с делами. В первую очередь это касается педагогов: не требовать с воспитанников делать то, чего никогда не делают сами, не давать пустых обещаний, а если пообещали что-то детям, то выполнять.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Arial" panose="020B0604020202020204" pitchFamily="34" charset="0"/>
              </a:rPr>
              <a:t>Принцип </a:t>
            </a:r>
            <a:r>
              <a:rPr lang="ru-RU" altLang="ru-RU" dirty="0">
                <a:latin typeface="Arial" panose="020B0604020202020204" pitchFamily="34" charset="0"/>
              </a:rPr>
              <a:t>помогает формировать первичные представления о целостности морали, о единстве нравственных норм поведения. Например, если слово учителя разошлось с делом («Обещала нам рассказать что-то интересное, а ничего не рассказала»), это может привести к утрате доверия ребёнка и снижению эффективности воспитания.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38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5328" y="163156"/>
            <a:ext cx="11792831" cy="1569660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«Ничто так не возвышает личность, как активная жизненная позиция, сознательное отношение к общественному долгу, когда единство слова и дела становится повседневной нормой поведения» (высказывание Леонида Ильича Брежнева, из отчётного доклада ЦК КПСС XXV съезду партии)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5328" y="1906488"/>
            <a:ext cx="11792831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1"/>
              <a:t>«Главное единство — единство слова и дела» (высказывание Хана Задористого).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5328" y="2911157"/>
            <a:ext cx="11792831" cy="1200329"/>
          </a:xfrm>
          <a:prstGeom prst="rect">
            <a:avLst/>
          </a:prstGeom>
          <a:solidFill>
            <a:schemeClr val="accent6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/>
              <a:t>«Единство слова и дела всегда приносит потрясающие результаты» (цитата из книги Робина Шармы «Лидер без титула. Современная притча о настоящем успехе в жизни и в бизнесе»)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40987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1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 t="30" b="30"/>
          <a:stretch>
            <a:fillRect/>
          </a:stretch>
        </p:blipFill>
        <p:spPr>
          <a:xfrm>
            <a:off x="393973" y="226423"/>
            <a:ext cx="11387014" cy="640254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347319" y="3599688"/>
            <a:ext cx="6096000" cy="4682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ts val="362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55" b="0" i="0" u="none" strike="noStrike" kern="1200" cap="none" spc="0" normalizeH="0" baseline="0" noProof="0" dirty="0">
                <a:ln>
                  <a:noFill/>
                </a:ln>
                <a:solidFill>
                  <a:srgbClr val="3A49EE"/>
                </a:solidFill>
                <a:effectLst/>
                <a:uLnTx/>
                <a:uFillTx/>
                <a:latin typeface="Oswald" pitchFamily="34" charset="0"/>
                <a:ea typeface="Oswald" pitchFamily="34" charset="-122"/>
                <a:cs typeface="Oswald" pitchFamily="34" charset="-120"/>
              </a:rPr>
              <a:t>СПАСИБО ЗА ВНИМАНИЕ</a:t>
            </a:r>
            <a:endParaRPr kumimoji="0" lang="en-US" sz="3355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936455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3504</TotalTime>
  <Words>508</Words>
  <Application>Microsoft Office PowerPoint</Application>
  <PresentationFormat>Широкоэкранный</PresentationFormat>
  <Paragraphs>23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Oswald</vt:lpstr>
      <vt:lpstr>Trebuchet MS</vt:lpstr>
      <vt:lpstr>Wingdings 3</vt:lpstr>
      <vt:lpstr>Аспект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Nataly</dc:creator>
  <cp:lastModifiedBy>Голубева Ольга</cp:lastModifiedBy>
  <cp:revision>40</cp:revision>
  <dcterms:created xsi:type="dcterms:W3CDTF">2022-01-12T11:39:58Z</dcterms:created>
  <dcterms:modified xsi:type="dcterms:W3CDTF">2025-11-22T19:37:44Z</dcterms:modified>
</cp:coreProperties>
</file>